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8" r:id="rId11"/>
    <p:sldId id="27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64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FA2"/>
    <a:srgbClr val="A0C01A"/>
    <a:srgbClr val="71A84F"/>
    <a:srgbClr val="E0702A"/>
    <a:srgbClr val="C93439"/>
    <a:srgbClr val="D8202E"/>
    <a:srgbClr val="CA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4"/>
    <p:restoredTop sz="94641"/>
  </p:normalViewPr>
  <p:slideViewPr>
    <p:cSldViewPr snapToGrid="0" snapToObjects="1" showGuides="1">
      <p:cViewPr varScale="1">
        <p:scale>
          <a:sx n="63" d="100"/>
          <a:sy n="63" d="100"/>
        </p:scale>
        <p:origin x="1062" y="48"/>
      </p:cViewPr>
      <p:guideLst>
        <p:guide orient="horz" pos="2160"/>
        <p:guide pos="3840"/>
        <p:guide pos="1164"/>
        <p:guide orient="horz" pos="4156"/>
        <p:guide pos="7355"/>
        <p:guide orient="horz" pos="3634"/>
        <p:guide orient="horz" pos="414"/>
        <p:guide pos="506"/>
        <p:guide orient="horz" pos="1026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CD6A-77E3-A44C-97B3-E76524742F2C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0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557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83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89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25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73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33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51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00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82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917B-B125-FC4F-A584-419116A05C96}" type="datetime1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17B8-5EDF-9D4C-9DCD-0B1DEE7C7CA0}" type="datetime1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C08A-AC33-6046-BA67-6F08CF60F94D}" type="datetime1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4A8C156-8FC8-C443-B798-1269851FD0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1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08100" y="6138272"/>
            <a:ext cx="10378951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73984"/>
            <a:ext cx="1055688" cy="1423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E13FCAB-339A-8446-BDA4-DE2AC1F83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37" y="288935"/>
            <a:ext cx="842551" cy="6868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0475"/>
          <a:stretch/>
        </p:blipFill>
        <p:spPr>
          <a:xfrm>
            <a:off x="1808892" y="6273800"/>
            <a:ext cx="1067810" cy="480372"/>
          </a:xfrm>
          <a:prstGeom prst="rect">
            <a:avLst/>
          </a:prstGeom>
        </p:spPr>
      </p:pic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EF9F3A19-9F05-454A-9BB0-5E787A30EF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5427" y="6273800"/>
            <a:ext cx="4631624" cy="189345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0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NOME COGNOME</a:t>
            </a:r>
          </a:p>
        </p:txBody>
      </p:sp>
      <p:sp>
        <p:nvSpPr>
          <p:cNvPr id="21" name="Segnaposto contenuto 19">
            <a:extLst>
              <a:ext uri="{FF2B5EF4-FFF2-40B4-BE49-F238E27FC236}">
                <a16:creationId xmlns:a16="http://schemas.microsoft.com/office/drawing/2014/main" id="{B999D1F0-AD05-D040-BA38-B5D7F7D88D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55427" y="6533573"/>
            <a:ext cx="4631624" cy="189345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FontTx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Qualifica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6276110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63A0B7FC-F837-A849-A594-258A0676AC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28434" y="6317461"/>
            <a:ext cx="384175" cy="365125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2B68A26-37B8-3444-BAAF-A3626F5C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826322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77384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824" userDrawn="1">
          <p15:clr>
            <a:srgbClr val="FBAE40"/>
          </p15:clr>
        </p15:guide>
        <p15:guide id="3" orient="horz" pos="3952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BAC-FD20-8E40-81A4-85FAD1FCF9A1}" type="datetime1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C3ED-3BFA-0947-81AF-E5754589E161}" type="datetime1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BDA4-F2A3-ED4A-A9B3-CDE880D3CD6B}" type="datetime1">
              <a:rPr lang="it-IT" smtClean="0"/>
              <a:t>04/07/2018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B48D-130B-6944-A5B9-E7A36724AEB7}" type="datetime1">
              <a:rPr lang="it-IT" smtClean="0"/>
              <a:t>04/07/2018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2D2-6232-4440-A533-6B4A035FE8D5}" type="datetime1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2270-DC41-AB41-8E6B-D8C3C2399E8D}" type="datetime1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EF0C-708D-6B4D-B9C0-F7D5E0807210}" type="datetime1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94AE9B3F-0964-6A48-87DC-8ADB199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0"/>
            <a:ext cx="11160062" cy="6047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53" name="Text Box 13">
            <a:extLst>
              <a:ext uri="{FF2B5EF4-FFF2-40B4-BE49-F238E27FC236}">
                <a16:creationId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542924"/>
            <a:ext cx="6657108" cy="32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080"/>
              </a:lnSpc>
              <a:defRPr/>
            </a:pPr>
            <a:r>
              <a:rPr lang="it-IT" sz="18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’INCONTRO IN PARTNERSHIP “</a:t>
            </a:r>
          </a:p>
          <a:p>
            <a:pPr>
              <a:lnSpc>
                <a:spcPts val="4080"/>
              </a:lnSpc>
              <a:defRPr/>
            </a:pPr>
            <a:r>
              <a:rPr lang="it-IT" sz="18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VERSO IL PROGRAMMA STATISTICO NAZIONALE DEL FUTURO”</a:t>
            </a:r>
          </a:p>
          <a:p>
            <a:pPr>
              <a:lnSpc>
                <a:spcPts val="4080"/>
              </a:lnSpc>
              <a:defRPr/>
            </a:pPr>
            <a:r>
              <a:rPr lang="it-IT" sz="18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 un PSN utile per le Regioni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5231156"/>
            <a:ext cx="5482167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Stefano Michelini – Siriana Salvi</a:t>
            </a:r>
          </a:p>
          <a:p>
            <a:pPr>
              <a:spcBef>
                <a:spcPts val="800"/>
              </a:spcBef>
              <a:defRPr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Regione Emilia-Romagna - CISIS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2906F-66F6-5B4C-A18F-D3C0708A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83" y="6297198"/>
            <a:ext cx="4900850" cy="306302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:a16="http://schemas.microsoft.com/office/drawing/2014/main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9" y="6135038"/>
            <a:ext cx="11160062" cy="14228"/>
          </a:xfrm>
          <a:prstGeom prst="line">
            <a:avLst/>
          </a:prstGeom>
          <a:ln w="9525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6AEA8-1E8E-754A-B951-40A4DF07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t="2897" b="1882"/>
          <a:stretch/>
        </p:blipFill>
        <p:spPr>
          <a:xfrm>
            <a:off x="3026535" y="2601532"/>
            <a:ext cx="8660516" cy="34462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730EF8-A506-9247-BF2E-9194946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punto di vista formale, la definizione di uno schema minimo comune è conclusa, ma andrà aggiornata, condivisa con tutti i soggetti interessati e, in seguito, progressivamente applicata </a:t>
            </a:r>
          </a:p>
          <a:p>
            <a:pPr marL="466725" indent="-45720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punto di vista sostanziale, invece, la nostra percezione è che siano necessari ulteriori approfondimenti nei tavoli tecnici, circoli di qualità, e istituzionali, comitato paritetico, per dare compimento al 322/89 e portare a «regolarità tecnica» e sostanziale tutte le attività del PSN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prospettive</a:t>
            </a:r>
          </a:p>
        </p:txBody>
      </p:sp>
    </p:spTree>
    <p:extLst>
      <p:ext uri="{BB962C8B-B14F-4D97-AF65-F5344CB8AC3E}">
        <p14:creationId xmlns:p14="http://schemas.microsoft.com/office/powerpoint/2010/main" val="3228015792"/>
      </p:ext>
    </p:extLst>
  </p:cSld>
  <p:clrMapOvr>
    <a:masterClrMapping/>
  </p:clrMapOvr>
  <p:transition spd="med" advClick="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428122454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Regioni e Province autonome su 21 hanno previsto per norma la redazione del programma statistico regionale (PSR) o provinciale (PSP)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hanno un PSR “attivo” al 2016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PSR sono disomogenei per ambito di riferimento struttura e cicli di programmazione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PSR</a:t>
            </a:r>
          </a:p>
        </p:txBody>
      </p:sp>
    </p:spTree>
    <p:extLst>
      <p:ext uri="{BB962C8B-B14F-4D97-AF65-F5344CB8AC3E}">
        <p14:creationId xmlns:p14="http://schemas.microsoft.com/office/powerpoint/2010/main" val="3076502175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635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regioni sono presenti nel PSN  in qualità di titolari, organi intermedi, compartecipanti o rispondenti in 180 lavori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Regioni nel PSN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60CEBE-2381-459D-8E50-54C26689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33" y="2617499"/>
            <a:ext cx="1010944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6439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d.lgs. n. 322/1989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(come emendato dal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d.l.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179/2012) stabilisce che “[il] programma statistico nazionale [preveda] modalità di raccordo e di coordinamento con i programmi statistici predisposti a livello regionale” (art. 3, comma 2). 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è quello di assicurare che l’offerta di statistiche ufficiali al Paese sia articolata a livello territoriale (in modo da garantire il soddisfacimento delle specifiche esigenze locali) ma, al contempo, riconducibile a un quadro coerente e unitario.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Nell’ambito del Programma triennale previsto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dall’Accordo quadro ISTAT-Regioni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(approvato in Conferenza Unificata nel luglio 2017), il CISIS ha definito un progetto ad hoc, in collaborazione con l’ISTAT, per attuare il previsto raccordo. 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PSN e PSR</a:t>
            </a:r>
          </a:p>
        </p:txBody>
      </p:sp>
    </p:spTree>
    <p:extLst>
      <p:ext uri="{BB962C8B-B14F-4D97-AF65-F5344CB8AC3E}">
        <p14:creationId xmlns:p14="http://schemas.microsoft.com/office/powerpoint/2010/main" val="2531907884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risultato che il progetto di propone di raggiungere è l’estensione dei PSR/PSP a (almeno tendenzialmente) tutte le Regioni e Province autonome e il raccordo tra questi e il PSN.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è seguito da un Gruppo di lavoro ad hoc istituito in ambito CISIS e prevede due linee di attività:</a:t>
            </a:r>
          </a:p>
          <a:p>
            <a:pPr marL="466725" lvl="1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lavoro sul raccordo “formale” (collegamento “documentale” tra i due strumenti)</a:t>
            </a:r>
          </a:p>
          <a:p>
            <a:pPr marL="466725" lvl="1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lavoro sul raccordo “sostanziale” (complementarietà e coerenza dei flussi 	prodotti).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</a:t>
            </a:r>
          </a:p>
        </p:txBody>
      </p:sp>
    </p:spTree>
    <p:extLst>
      <p:ext uri="{BB962C8B-B14F-4D97-AF65-F5344CB8AC3E}">
        <p14:creationId xmlns:p14="http://schemas.microsoft.com/office/powerpoint/2010/main" val="3972922387"/>
      </p:ext>
    </p:extLst>
  </p:cSld>
  <p:clrMapOvr>
    <a:masterClrMapping/>
  </p:clrMapOvr>
  <p:transition spd="med" advClick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prima linea di attività prevede la definizione di un prototipo di PSR (e di schede di lavori) che favorisca la comparabilità e integrabilità delle informazioni con quelle contenute nel PSN.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gruppo di lavoro ha già definito e iniziato a testare un primo prototipo, che verrà rimodulato sulla base delle modifiche che ISTAT ha annunciato di voler apportare alle schede PSN.</a:t>
            </a:r>
          </a:p>
          <a:p>
            <a:pPr marL="536575" indent="-527050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buFont typeface="+mj-ea"/>
              <a:buAutoNum type="circleNumDbPlain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momento si sta «popolando» questo elenco con le attività comunque previste dal PSN per le Regioni.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raccordo formale</a:t>
            </a:r>
          </a:p>
        </p:txBody>
      </p:sp>
    </p:spTree>
    <p:extLst>
      <p:ext uri="{BB962C8B-B14F-4D97-AF65-F5344CB8AC3E}">
        <p14:creationId xmlns:p14="http://schemas.microsoft.com/office/powerpoint/2010/main" val="3063888176"/>
      </p:ext>
    </p:extLst>
  </p:cSld>
  <p:clrMapOvr>
    <a:masterClrMapping/>
  </p:clrMapOvr>
  <p:transition spd="med" advClick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1317321" y="1604433"/>
            <a:ext cx="9460745" cy="43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frattempo, il Gruppo di lavoro CISIS sta realizzando un’analisi dei lavori PSN che coinvolgono le Regioni, confrontandoli con le liste regionali predisposte dagli uffici di statistica, al fine di:</a:t>
            </a:r>
          </a:p>
          <a:p>
            <a:pPr marL="466725" lvl="1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 individuare i casi di lavori in cui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delle Regioni non risulti formalmente evidenziata dal PSN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Questo lavoro potrebbe quindi fornire implicitamente indicazioni per il miglioramento della struttura delle schede e delle “istruzioni” di compilazione;</a:t>
            </a:r>
          </a:p>
          <a:p>
            <a:pPr marL="466725" lvl="1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23AFA2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isolare i casi in cui la partecipazione delle Regioni al PSN non avvenga in linea con la normativa sul SISTAN, basandosi su un’interlocuzione diretta tra gli enti titolari e le strutture di settore (o gli enti strumentali) della Regione, senza prevedere un coinvolgimento (almeno in qualità di struttura deputata al presidio e alla validazione dei flussi informativi per e dalla Regione) dell’ufficio di statistica. I primi risultati mostrano che si tratta di un fenomeno rilevante, che riguarda in modo più significativo alcuni settori e in misura maggiore lavori a titolarità di soggetti diversi dall’ISTAT. Tale fenomeno andrebbe approfondito nelle sedi opportune (a livello strategico: Comitato Paritetico; a livello operativo: Circoli di qualità), per un progressivo miglioramento del PSN e per favorire il raccordo tra questo e i PSR. 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raccordo sostanziale</a:t>
            </a:r>
          </a:p>
        </p:txBody>
      </p:sp>
    </p:spTree>
    <p:extLst>
      <p:ext uri="{BB962C8B-B14F-4D97-AF65-F5344CB8AC3E}">
        <p14:creationId xmlns:p14="http://schemas.microsoft.com/office/powerpoint/2010/main" val="2154272656"/>
      </p:ext>
    </p:extLst>
  </p:cSld>
  <p:clrMapOvr>
    <a:masterClrMapping/>
  </p:clrMapOvr>
  <p:transition spd="med" advClick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Lavori PSN 2017-2018 - Aggiornamento 2018-2019 che coinvolgono le Regioni in qualità di organo intermedio, rispondente o compartecipante (esclusi i lavori a titolarità regionale che non coinvolgono la singola Regione) – Emilia-Romagna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95D2EE-CA82-46DE-A6BD-37DBF1DD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3" y="1654804"/>
            <a:ext cx="11149988" cy="36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05678"/>
      </p:ext>
    </p:extLst>
  </p:cSld>
  <p:clrMapOvr>
    <a:masterClrMapping/>
  </p:clrMapOvr>
  <p:transition spd="med" advClick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1B788050-00C0-5D4B-B816-2E7559B056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Stefano Michelini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2AC9C571-E6F3-BD45-8EB2-7C20761937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CISIS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60E69F8-4357-A041-A963-8677598EB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3910173E-0936-B04F-B7E8-01634E7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Lavori PSN 2017-2018 – per ente titolare – Emilia-Romagna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BF6E1-AC45-46CA-AF18-BCC40228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2" y="1514446"/>
            <a:ext cx="10802915" cy="39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56772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606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Rounded MT Bold</vt:lpstr>
      <vt:lpstr>Calibri</vt:lpstr>
      <vt:lpstr>Calibri Light</vt:lpstr>
      <vt:lpstr>Century Gothic</vt:lpstr>
      <vt:lpstr>Tema di Office</vt:lpstr>
      <vt:lpstr>Presentazione standard di PowerPoint</vt:lpstr>
      <vt:lpstr>I PSR</vt:lpstr>
      <vt:lpstr>Le Regioni nel PSN</vt:lpstr>
      <vt:lpstr>PSN e PSR</vt:lpstr>
      <vt:lpstr>Il progetto</vt:lpstr>
      <vt:lpstr>Il raccordo formale</vt:lpstr>
      <vt:lpstr>Il raccordo sostanziale</vt:lpstr>
      <vt:lpstr>Lavori PSN 2017-2018 - Aggiornamento 2018-2019 che coinvolgono le Regioni in qualità di organo intermedio, rispondente o compartecipante (esclusi i lavori a titolarità regionale che non coinvolgono la singola Regione) – Emilia-Romagna </vt:lpstr>
      <vt:lpstr>Lavori PSN 2017-2018 – per ente titolare – Emilia-Romagna</vt:lpstr>
      <vt:lpstr>Le prospettive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Michelini Stefano</cp:lastModifiedBy>
  <cp:revision>94</cp:revision>
  <dcterms:created xsi:type="dcterms:W3CDTF">2018-02-02T13:22:46Z</dcterms:created>
  <dcterms:modified xsi:type="dcterms:W3CDTF">2018-07-04T07:46:59Z</dcterms:modified>
</cp:coreProperties>
</file>